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75" r:id="rId2"/>
    <p:sldId id="352" r:id="rId3"/>
    <p:sldId id="350" r:id="rId4"/>
    <p:sldId id="364" r:id="rId5"/>
    <p:sldId id="366" r:id="rId6"/>
    <p:sldId id="367" r:id="rId7"/>
    <p:sldId id="369" r:id="rId8"/>
    <p:sldId id="368" r:id="rId9"/>
    <p:sldId id="353" r:id="rId10"/>
    <p:sldId id="3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79E744-6468-0B15-3368-6E49A873B7BA}" name="Kassandra Gale" initials="KG" userId="S::kgale@rinconconsultants.com::a6673c6b-8cb8-4457-aa4e-186bac4712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5C"/>
    <a:srgbClr val="EC8C36"/>
    <a:srgbClr val="35734C"/>
    <a:srgbClr val="E5F8FF"/>
    <a:srgbClr val="7DB28E"/>
    <a:srgbClr val="A1BFD6"/>
    <a:srgbClr val="F9D3B4"/>
    <a:srgbClr val="C0EEFF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84" y="252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BCEDA-EC96-4203-87E1-DEE2BF1FDF42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D51A187-C1E4-46F7-ADA2-FFA150B2D7A3}">
      <dgm:prSet/>
      <dgm:spPr/>
      <dgm:t>
        <a:bodyPr/>
        <a:lstStyle/>
        <a:p>
          <a:r>
            <a:rPr lang="en-US"/>
            <a:t>SUD-B NEQ Remnant Parcels Annexation to Lincoln</a:t>
          </a:r>
        </a:p>
      </dgm:t>
    </dgm:pt>
    <dgm:pt modelId="{3FAFFAD4-2C7A-47C6-B77C-183FE22470BF}" type="parTrans" cxnId="{FC098FD9-11B8-44F3-9368-A9E9C1337F54}">
      <dgm:prSet/>
      <dgm:spPr/>
      <dgm:t>
        <a:bodyPr/>
        <a:lstStyle/>
        <a:p>
          <a:endParaRPr lang="en-US"/>
        </a:p>
      </dgm:t>
    </dgm:pt>
    <dgm:pt modelId="{4FFD5BED-7DC7-4F80-8C23-10F752955D3E}" type="sibTrans" cxnId="{FC098FD9-11B8-44F3-9368-A9E9C1337F54}">
      <dgm:prSet/>
      <dgm:spPr/>
      <dgm:t>
        <a:bodyPr/>
        <a:lstStyle/>
        <a:p>
          <a:endParaRPr lang="en-US"/>
        </a:p>
      </dgm:t>
    </dgm:pt>
    <dgm:pt modelId="{91C675D5-AAAE-42B1-B001-D51BB337BB9E}">
      <dgm:prSet/>
      <dgm:spPr/>
      <dgm:t>
        <a:bodyPr/>
        <a:lstStyle/>
        <a:p>
          <a:r>
            <a:rPr lang="en-US"/>
            <a:t>CSA 28 Boundary Overlaps</a:t>
          </a:r>
        </a:p>
      </dgm:t>
    </dgm:pt>
    <dgm:pt modelId="{CF6BA4A9-5A19-4F66-95E0-69FA8878E14D}" type="parTrans" cxnId="{7FC1B4AA-3A9D-488C-870D-85CE7041C2C9}">
      <dgm:prSet/>
      <dgm:spPr/>
      <dgm:t>
        <a:bodyPr/>
        <a:lstStyle/>
        <a:p>
          <a:endParaRPr lang="en-US"/>
        </a:p>
      </dgm:t>
    </dgm:pt>
    <dgm:pt modelId="{E719B9B0-E89C-4240-9A4E-EDBED0ACF7EC}" type="sibTrans" cxnId="{7FC1B4AA-3A9D-488C-870D-85CE7041C2C9}">
      <dgm:prSet/>
      <dgm:spPr/>
      <dgm:t>
        <a:bodyPr/>
        <a:lstStyle/>
        <a:p>
          <a:endParaRPr lang="en-US"/>
        </a:p>
      </dgm:t>
    </dgm:pt>
    <dgm:pt modelId="{21FA883F-A834-4014-8B54-A5AD73C17C0F}" type="pres">
      <dgm:prSet presAssocID="{3D9BCEDA-EC96-4203-87E1-DEE2BF1FDF42}" presName="diagram" presStyleCnt="0">
        <dgm:presLayoutVars>
          <dgm:dir/>
          <dgm:resizeHandles val="exact"/>
        </dgm:presLayoutVars>
      </dgm:prSet>
      <dgm:spPr/>
    </dgm:pt>
    <dgm:pt modelId="{0AE619D2-8311-43A4-8E11-954B40C2C3A7}" type="pres">
      <dgm:prSet presAssocID="{DD51A187-C1E4-46F7-ADA2-FFA150B2D7A3}" presName="node" presStyleLbl="node1" presStyleIdx="0" presStyleCnt="2">
        <dgm:presLayoutVars>
          <dgm:bulletEnabled val="1"/>
        </dgm:presLayoutVars>
      </dgm:prSet>
      <dgm:spPr/>
    </dgm:pt>
    <dgm:pt modelId="{24AE7758-E236-48A9-8C77-0928EA3A5D86}" type="pres">
      <dgm:prSet presAssocID="{4FFD5BED-7DC7-4F80-8C23-10F752955D3E}" presName="sibTrans" presStyleCnt="0"/>
      <dgm:spPr/>
    </dgm:pt>
    <dgm:pt modelId="{4CF600E4-F3AA-45F1-A614-3220673C7D01}" type="pres">
      <dgm:prSet presAssocID="{91C675D5-AAAE-42B1-B001-D51BB337BB9E}" presName="node" presStyleLbl="node1" presStyleIdx="1" presStyleCnt="2">
        <dgm:presLayoutVars>
          <dgm:bulletEnabled val="1"/>
        </dgm:presLayoutVars>
      </dgm:prSet>
      <dgm:spPr/>
    </dgm:pt>
  </dgm:ptLst>
  <dgm:cxnLst>
    <dgm:cxn modelId="{7FC1B4AA-3A9D-488C-870D-85CE7041C2C9}" srcId="{3D9BCEDA-EC96-4203-87E1-DEE2BF1FDF42}" destId="{91C675D5-AAAE-42B1-B001-D51BB337BB9E}" srcOrd="1" destOrd="0" parTransId="{CF6BA4A9-5A19-4F66-95E0-69FA8878E14D}" sibTransId="{E719B9B0-E89C-4240-9A4E-EDBED0ACF7EC}"/>
    <dgm:cxn modelId="{31A990AD-3CAC-4225-BF96-81643C6BD2DD}" type="presOf" srcId="{91C675D5-AAAE-42B1-B001-D51BB337BB9E}" destId="{4CF600E4-F3AA-45F1-A614-3220673C7D01}" srcOrd="0" destOrd="0" presId="urn:microsoft.com/office/officeart/2005/8/layout/default"/>
    <dgm:cxn modelId="{3BABAEBF-8C0D-4782-8BAD-4CB4920AA29D}" type="presOf" srcId="{3D9BCEDA-EC96-4203-87E1-DEE2BF1FDF42}" destId="{21FA883F-A834-4014-8B54-A5AD73C17C0F}" srcOrd="0" destOrd="0" presId="urn:microsoft.com/office/officeart/2005/8/layout/default"/>
    <dgm:cxn modelId="{FC098FD9-11B8-44F3-9368-A9E9C1337F54}" srcId="{3D9BCEDA-EC96-4203-87E1-DEE2BF1FDF42}" destId="{DD51A187-C1E4-46F7-ADA2-FFA150B2D7A3}" srcOrd="0" destOrd="0" parTransId="{3FAFFAD4-2C7A-47C6-B77C-183FE22470BF}" sibTransId="{4FFD5BED-7DC7-4F80-8C23-10F752955D3E}"/>
    <dgm:cxn modelId="{C11264F9-2D62-4FA8-8C87-423CE87270E9}" type="presOf" srcId="{DD51A187-C1E4-46F7-ADA2-FFA150B2D7A3}" destId="{0AE619D2-8311-43A4-8E11-954B40C2C3A7}" srcOrd="0" destOrd="0" presId="urn:microsoft.com/office/officeart/2005/8/layout/default"/>
    <dgm:cxn modelId="{3363B132-E365-4CD7-9350-A4D5650EE72F}" type="presParOf" srcId="{21FA883F-A834-4014-8B54-A5AD73C17C0F}" destId="{0AE619D2-8311-43A4-8E11-954B40C2C3A7}" srcOrd="0" destOrd="0" presId="urn:microsoft.com/office/officeart/2005/8/layout/default"/>
    <dgm:cxn modelId="{08FA8BF8-09A8-4461-A1F2-393BF2EDA963}" type="presParOf" srcId="{21FA883F-A834-4014-8B54-A5AD73C17C0F}" destId="{24AE7758-E236-48A9-8C77-0928EA3A5D86}" srcOrd="1" destOrd="0" presId="urn:microsoft.com/office/officeart/2005/8/layout/default"/>
    <dgm:cxn modelId="{09CB82A0-134C-4CFB-AD59-0441A4DEC403}" type="presParOf" srcId="{21FA883F-A834-4014-8B54-A5AD73C17C0F}" destId="{4CF600E4-F3AA-45F1-A614-3220673C7D0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619D2-8311-43A4-8E11-954B40C2C3A7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SUD-B NEQ Remnant Parcels Annexation to Lincoln</a:t>
          </a:r>
        </a:p>
      </dsp:txBody>
      <dsp:txXfrm>
        <a:off x="1283" y="673807"/>
        <a:ext cx="5006206" cy="3003723"/>
      </dsp:txXfrm>
    </dsp:sp>
    <dsp:sp modelId="{4CF600E4-F3AA-45F1-A614-3220673C7D01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CSA 28 Boundary Overlaps</a:t>
          </a:r>
        </a:p>
      </dsp:txBody>
      <dsp:txXfrm>
        <a:off x="5508110" y="673807"/>
        <a:ext cx="5006206" cy="300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E4A4F-94D0-4A97-BCC6-82FFA878C94E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A9C92-352D-4A65-BD47-A2F44157A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2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35000" t="68000" r="6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8DBB-2355-3C5A-F658-FA26379CF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FA645-48CC-1566-1504-4B4E3A5F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BF189-2EBB-2CD9-B33B-11644BB1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4D06-5EC3-4648-93DD-D1589FBD4FE7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B5072-6E19-030B-5122-864718BD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E15FE-3B1D-DD52-DFCA-261151F2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9AA-054E-495C-8621-87C4AB54FD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0140A-8C37-3DF1-C8E5-ACEE2C140182}"/>
              </a:ext>
            </a:extLst>
          </p:cNvPr>
          <p:cNvSpPr/>
          <p:nvPr userDrawn="1"/>
        </p:nvSpPr>
        <p:spPr>
          <a:xfrm>
            <a:off x="11670707" y="0"/>
            <a:ext cx="521293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B931B6-A6F9-5DA1-2074-296D6997293E}"/>
              </a:ext>
            </a:extLst>
          </p:cNvPr>
          <p:cNvSpPr/>
          <p:nvPr userDrawn="1"/>
        </p:nvSpPr>
        <p:spPr>
          <a:xfrm>
            <a:off x="0" y="0"/>
            <a:ext cx="521293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1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9871-7AC2-35E8-36E6-602AB3BE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0D2BD-115F-CDF1-F915-4D7D297AC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E8150-2652-94F5-4EEB-2B9A79EF7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E513-7461-D68A-4938-A56344D2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4D06-5EC3-4648-93DD-D1589FBD4FE7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5C43C4-8293-4F96-B647-56368EF6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46A31-4594-6BEF-9876-0B0AD685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9AA-054E-495C-8621-87C4AB54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8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FB2C-EE29-B0BC-74B0-876E1F2F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3C33F-E8F4-FC68-D21E-191CCF82E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BF828-75C0-AF74-3EF8-7478A1EE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4D06-5EC3-4648-93DD-D1589FBD4FE7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5AEA5-EAFD-C849-031A-43810B93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4D08B-8B28-5F3E-9295-925B6E50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9AA-054E-495C-8621-87C4AB54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2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917B0-E6E3-91D5-F52C-0F1DC0E79E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99BD7-055A-B9D0-EFC2-58065F637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A3ADE-62A3-67F1-2085-2E86034A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4D06-5EC3-4648-93DD-D1589FBD4FE7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C8C89-0FA2-9136-AFE8-1DB0D21D8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7E882-FE19-56A7-1F1C-2F127DC4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9AA-054E-495C-8621-87C4AB54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11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F63D-088D-A567-98E2-3E892F16D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EBC6BE-5669-629B-4EAE-34D06C03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4D06-5EC3-4648-93DD-D1589FBD4FE7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EBD62-82B9-98A0-8D95-005F2261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793DB-22A0-FD51-8DCC-3E26C81F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9AA-054E-495C-8621-87C4AB54FD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68601D-983A-D17C-E889-45D44A35AE12}"/>
              </a:ext>
            </a:extLst>
          </p:cNvPr>
          <p:cNvSpPr/>
          <p:nvPr userDrawn="1"/>
        </p:nvSpPr>
        <p:spPr>
          <a:xfrm>
            <a:off x="0" y="0"/>
            <a:ext cx="352425" cy="6858000"/>
          </a:xfrm>
          <a:prstGeom prst="rect">
            <a:avLst/>
          </a:prstGeom>
          <a:solidFill>
            <a:srgbClr val="EC8C36"/>
          </a:solidFill>
          <a:ln>
            <a:solidFill>
              <a:srgbClr val="EC8C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001D9-0F7C-E6D4-6D28-B2D15616AA6C}"/>
              </a:ext>
            </a:extLst>
          </p:cNvPr>
          <p:cNvSpPr/>
          <p:nvPr userDrawn="1"/>
        </p:nvSpPr>
        <p:spPr>
          <a:xfrm>
            <a:off x="11840308" y="0"/>
            <a:ext cx="352425" cy="6858000"/>
          </a:xfrm>
          <a:prstGeom prst="rect">
            <a:avLst/>
          </a:prstGeom>
          <a:solidFill>
            <a:srgbClr val="EC8C36"/>
          </a:solidFill>
          <a:ln>
            <a:solidFill>
              <a:srgbClr val="EC8C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9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1">
          <a:blip r:embed="rId2">
            <a:lum/>
          </a:blip>
          <a:srcRect/>
          <a:stretch>
            <a:fillRect l="35000" t="68000" r="6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8DBB-2355-3C5A-F658-FA26379CF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FA645-48CC-1566-1504-4B4E3A5F0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BF189-2EBB-2CD9-B33B-11644BB1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4D06-5EC3-4648-93DD-D1589FBD4FE7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B5072-6E19-030B-5122-864718BD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E15FE-3B1D-DD52-DFCA-261151F2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9AA-054E-495C-8621-87C4AB54FD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0140A-8C37-3DF1-C8E5-ACEE2C140182}"/>
              </a:ext>
            </a:extLst>
          </p:cNvPr>
          <p:cNvSpPr/>
          <p:nvPr userDrawn="1"/>
        </p:nvSpPr>
        <p:spPr>
          <a:xfrm>
            <a:off x="11670707" y="0"/>
            <a:ext cx="521293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B931B6-A6F9-5DA1-2074-296D6997293E}"/>
              </a:ext>
            </a:extLst>
          </p:cNvPr>
          <p:cNvSpPr/>
          <p:nvPr userDrawn="1"/>
        </p:nvSpPr>
        <p:spPr>
          <a:xfrm>
            <a:off x="0" y="0"/>
            <a:ext cx="521293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988DD-AF38-197C-3845-F767B385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D83CB-69B8-3903-6CD3-B45285780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B95B1-F5AB-FFCB-35AB-D1286C5C6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4D06-5EC3-4648-93DD-D1589FBD4FE7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561CF-317E-9F84-8DA8-BD9A6D89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EA178-5E56-7BEA-F008-F2675ED52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9AA-054E-495C-8621-87C4AB54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3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A8790-2137-1F69-0BE1-82D4015B9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58742-8183-F9DF-0486-58912C922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2946A-FDA9-9CBE-4351-B6AD1C38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4D06-5EC3-4648-93DD-D1589FBD4FE7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23AB2-FFB9-295E-710E-8E8411DB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23B3F-40CE-849F-4A87-C5FE9E24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9AA-054E-495C-8621-87C4AB54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0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28BE5-2AE5-08A4-97E6-5345B8A4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AE11-BDD4-64F0-B1B8-5D368ED16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FB265-DC3B-209C-0146-F4C61DF9A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D85BC-2EB4-265C-BAC4-26C7B65AE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4D06-5EC3-4648-93DD-D1589FBD4FE7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50BB5-04CD-0230-959D-60CC567FA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8344C-6A6D-22B5-DDF3-006B2314A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9AA-054E-495C-8621-87C4AB54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7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3FB3-BB67-7F7F-59E5-E4057EA6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81B83-AFB1-3C44-BAAF-27CFB310C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7FBC4-13BB-F944-35D2-6C397D9D2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BD129-0AD7-22A1-385B-4712C9B74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6AE76-B546-C911-4D82-F0BEF0B81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47D15-F180-4F30-191D-AA8A976E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4D06-5EC3-4648-93DD-D1589FBD4FE7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FF4C5-D926-23A8-C25E-48078558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C189E0-9286-3E56-2412-EECE7DB8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9AA-054E-495C-8621-87C4AB54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66EF-8D47-4F95-3B7D-DE0C52915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5FB3F-AB83-9EC9-51AC-5B127DDF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4D06-5EC3-4648-93DD-D1589FBD4FE7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0FFE2-1650-2669-965C-E0E449E2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44471-E605-F3FC-4902-1402C0F1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9AA-054E-495C-8621-87C4AB54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4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295C4-DBFD-458F-D22C-F73C22E6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4D06-5EC3-4648-93DD-D1589FBD4FE7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69FBA-9E4C-EA76-246F-C5785490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A59A8-49AD-1AC5-071C-0B58ED4B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9AA-054E-495C-8621-87C4AB54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7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DE3A7-8ECB-5F99-E985-00FCEE903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A4A1C-FAF2-DC88-91D1-EC1AA8E2B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487E9-91D3-A376-0EF0-BE23A9E7A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1A6E2-3B22-1355-D6FB-0C96C0C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24D06-5EC3-4648-93DD-D1589FBD4FE7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8953C-6CE6-1F8A-4BC7-36A494E3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9D23F-E3C2-CBDB-A7A0-D59D8EDA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A9AA-054E-495C-8621-87C4AB54F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7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09817-A779-2E92-63AE-AA02FE14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DDBB0-06E8-9E6E-00A4-E8BEE31EE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963B-9F6F-964F-C33F-0EBC3DDD9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424D06-5EC3-4648-93DD-D1589FBD4FE7}" type="datetimeFigureOut">
              <a:rPr lang="en-US" smtClean="0"/>
              <a:t>6/8/2025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69352-FDB3-A264-6A4A-9F3DA66C0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41D29-BB74-CF87-3F7D-D46699361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FAA9AA-054E-495C-8621-87C4AB54FD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BAC6A9-178A-7574-A6EC-0B458A065997}"/>
              </a:ext>
            </a:extLst>
          </p:cNvPr>
          <p:cNvSpPr/>
          <p:nvPr userDrawn="1"/>
        </p:nvSpPr>
        <p:spPr>
          <a:xfrm>
            <a:off x="-3561" y="0"/>
            <a:ext cx="521293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DBA070-E2C9-58D8-3F60-82B48C75E48F}"/>
              </a:ext>
            </a:extLst>
          </p:cNvPr>
          <p:cNvSpPr/>
          <p:nvPr userDrawn="1"/>
        </p:nvSpPr>
        <p:spPr>
          <a:xfrm>
            <a:off x="11670707" y="0"/>
            <a:ext cx="521293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ABD875B-EA74-CB16-5FE6-CBF7FDCC5EF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722" y="5286375"/>
            <a:ext cx="1128078" cy="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EE5B3A-0654-2D3B-D206-ABB02532D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4988" y="4114842"/>
            <a:ext cx="9144000" cy="94027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2"/>
                </a:solidFill>
              </a:rPr>
              <a:t>June 11, 2025</a:t>
            </a:r>
          </a:p>
        </p:txBody>
      </p:sp>
      <p:pic>
        <p:nvPicPr>
          <p:cNvPr id="4" name="Picture 3" descr="A sign with oranges and a person skiing&#10;&#10;Description automatically generated">
            <a:extLst>
              <a:ext uri="{FF2B5EF4-FFF2-40B4-BE49-F238E27FC236}">
                <a16:creationId xmlns:a16="http://schemas.microsoft.com/office/drawing/2014/main" id="{E36E1407-DFAD-1649-865A-9F2B461AA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" y="177800"/>
            <a:ext cx="4601188" cy="363251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EBEA847-3139-52EA-E7A6-8163667CF60B}"/>
              </a:ext>
            </a:extLst>
          </p:cNvPr>
          <p:cNvSpPr txBox="1">
            <a:spLocks/>
          </p:cNvSpPr>
          <p:nvPr/>
        </p:nvSpPr>
        <p:spPr>
          <a:xfrm>
            <a:off x="1343025" y="5242960"/>
            <a:ext cx="9070848" cy="686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8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00D3-6968-4665-AE98-4F9E1302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Upcoming Meeting Items – July 9, 2025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173D06-D40B-4F38-9EF0-3CB5658AB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732075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67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EBB0-E63C-CC8A-A282-AB28347E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Item 7: Final Workplan and Budget for Fiscal Year 2025-2026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0CA57B-8B6F-1E43-0490-E8F9325EA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0" u="none" strike="noStrike" baseline="0" dirty="0">
                <a:solidFill>
                  <a:srgbClr val="DD785D"/>
                </a:solidFill>
                <a:latin typeface="CenturyGothic-Bold"/>
              </a:rPr>
              <a:t>Changes from the Proposed Budget to the Final Budget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1. Revised OPEB costs </a:t>
            </a:r>
            <a:r>
              <a:rPr lang="en-US" sz="1800" dirty="0">
                <a:latin typeface="Calibri" panose="020F0502020204030204" pitchFamily="34" charset="0"/>
              </a:rPr>
              <a:t>from Placer County, 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decreased </a:t>
            </a:r>
            <a:r>
              <a:rPr lang="en-US" sz="1800" dirty="0">
                <a:latin typeface="Calibri" panose="020F0502020204030204" pitchFamily="34" charset="0"/>
              </a:rPr>
              <a:t>costs 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from $158.19 per employee (E) per pay period (PP to $38.12/E/PP - reduction of 76% or $3,122.00.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2. Underfill the vacant assistant </a:t>
            </a:r>
            <a:r>
              <a:rPr lang="en-US" sz="1800" dirty="0">
                <a:latin typeface="Calibri" panose="020F0502020204030204" pitchFamily="34" charset="0"/>
              </a:rPr>
              <a:t>e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xecutive </a:t>
            </a:r>
            <a:r>
              <a:rPr lang="en-US" sz="1800" dirty="0">
                <a:latin typeface="Calibri" panose="020F0502020204030204" pitchFamily="34" charset="0"/>
              </a:rPr>
              <a:t>o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fficer classification with a senior analyst classification.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3. </a:t>
            </a:r>
            <a:r>
              <a:rPr lang="en-US" sz="1800" dirty="0">
                <a:latin typeface="Calibri" panose="020F0502020204030204" pitchFamily="34" charset="0"/>
              </a:rPr>
              <a:t>Staggered start dates for the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 two new positions (senior </a:t>
            </a:r>
            <a:r>
              <a:rPr lang="en-US" sz="1800" dirty="0">
                <a:latin typeface="Calibri" panose="020F0502020204030204" pitchFamily="34" charset="0"/>
              </a:rPr>
              <a:t>a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nalyst and an analyst I position). The senior analyst starts at the beginning of October 1, 2025, and the Analyst I starts at the beginning of January 1, 2026.</a:t>
            </a:r>
          </a:p>
          <a:p>
            <a:pPr marL="0" indent="0">
              <a:buNone/>
            </a:pPr>
            <a:r>
              <a:rPr lang="en-US" sz="2800" b="1" i="0" u="none" strike="noStrike" baseline="0" dirty="0">
                <a:solidFill>
                  <a:srgbClr val="DD785D"/>
                </a:solidFill>
                <a:latin typeface="CenturyGothic-Bold"/>
              </a:rPr>
              <a:t>Changes from the Proposed Workplan to the Final Workplan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latin typeface="Calibri" panose="020F0502020204030204" pitchFamily="34" charset="0"/>
              </a:rPr>
              <a:t>1. Remove the Alta Fire Protection District Municipal Service Review, Sphere of Influence, and related reorganization proposal.</a:t>
            </a:r>
            <a:endParaRPr lang="en-US" sz="1800" b="1" i="0" u="none" strike="noStrike" baseline="0" dirty="0">
              <a:solidFill>
                <a:srgbClr val="DD785D"/>
              </a:solidFill>
              <a:latin typeface="CenturyGothic-Bold"/>
            </a:endParaRP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5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9F4E6D-476C-91DC-F13D-813D42990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Proposed Final Budget – Staff Recommended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168E90-A4C1-E4CF-D65A-2CA7653F3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974" y="965320"/>
            <a:ext cx="8599250" cy="5892680"/>
          </a:xfrm>
        </p:spPr>
      </p:pic>
    </p:spTree>
    <p:extLst>
      <p:ext uri="{BB962C8B-B14F-4D97-AF65-F5344CB8AC3E}">
        <p14:creationId xmlns:p14="http://schemas.microsoft.com/office/powerpoint/2010/main" val="46753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A8B39AC-3415-AFC2-04D8-FC064949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Proposed Invoice to Top 5 Funding Agencies</a:t>
            </a:r>
          </a:p>
        </p:txBody>
      </p:sp>
      <p:pic>
        <p:nvPicPr>
          <p:cNvPr id="5" name="Content Placeholder 4" descr="Diagram&#10;&#10;AI-generated content may be incorrect.">
            <a:extLst>
              <a:ext uri="{FF2B5EF4-FFF2-40B4-BE49-F238E27FC236}">
                <a16:creationId xmlns:a16="http://schemas.microsoft.com/office/drawing/2014/main" id="{97FB183D-AEAD-8C4F-1159-6C74902001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73154" y="2015072"/>
            <a:ext cx="3329239" cy="3371064"/>
          </a:xfrm>
          <a:noFill/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417EF9-7B66-B88B-D1B2-A955675DBE6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8145834"/>
              </p:ext>
            </p:extLst>
          </p:nvPr>
        </p:nvGraphicFramePr>
        <p:xfrm>
          <a:off x="1054151" y="2341671"/>
          <a:ext cx="5826484" cy="363658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589423">
                  <a:extLst>
                    <a:ext uri="{9D8B030D-6E8A-4147-A177-3AD203B41FA5}">
                      <a16:colId xmlns:a16="http://schemas.microsoft.com/office/drawing/2014/main" val="74284415"/>
                    </a:ext>
                  </a:extLst>
                </a:gridCol>
                <a:gridCol w="1195095">
                  <a:extLst>
                    <a:ext uri="{9D8B030D-6E8A-4147-A177-3AD203B41FA5}">
                      <a16:colId xmlns:a16="http://schemas.microsoft.com/office/drawing/2014/main" val="3111618352"/>
                    </a:ext>
                  </a:extLst>
                </a:gridCol>
                <a:gridCol w="1412341">
                  <a:extLst>
                    <a:ext uri="{9D8B030D-6E8A-4147-A177-3AD203B41FA5}">
                      <a16:colId xmlns:a16="http://schemas.microsoft.com/office/drawing/2014/main" val="3425925696"/>
                    </a:ext>
                  </a:extLst>
                </a:gridCol>
                <a:gridCol w="1629625">
                  <a:extLst>
                    <a:ext uri="{9D8B030D-6E8A-4147-A177-3AD203B41FA5}">
                      <a16:colId xmlns:a16="http://schemas.microsoft.com/office/drawing/2014/main" val="147002912"/>
                    </a:ext>
                  </a:extLst>
                </a:gridCol>
              </a:tblGrid>
              <a:tr h="9383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 Year Invoice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Proposed Invoice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6329448"/>
                  </a:ext>
                </a:extLst>
              </a:tr>
              <a:tr h="6568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Placer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$392,338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$427,514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$35,176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348194"/>
                  </a:ext>
                </a:extLst>
              </a:tr>
              <a:tr h="3805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City of Roseville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$286,149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$318,529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$32,380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494107"/>
                  </a:ext>
                </a:extLst>
              </a:tr>
              <a:tr h="3805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PCWA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$134,898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$138,048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$3,151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0913468"/>
                  </a:ext>
                </a:extLst>
              </a:tr>
              <a:tr h="3805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City of Rocklin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$44,754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$45,452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1623493"/>
                  </a:ext>
                </a:extLst>
              </a:tr>
              <a:tr h="3805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City of Lincoln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$45,263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$45,189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$(74)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020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82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0905D-B4F1-8CB7-239F-7E4376428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07C41D-51CB-FC72-92B3-77D321B82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818" y="1491979"/>
            <a:ext cx="9363075" cy="2809875"/>
          </a:xfrm>
        </p:spPr>
      </p:pic>
    </p:spTree>
    <p:extLst>
      <p:ext uri="{BB962C8B-B14F-4D97-AF65-F5344CB8AC3E}">
        <p14:creationId xmlns:p14="http://schemas.microsoft.com/office/powerpoint/2010/main" val="152503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67B294-3D05-3890-5F4E-994F34586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957" y="27672"/>
            <a:ext cx="7888983" cy="68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8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F4F6-5439-2428-1AF9-F6289B11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Alternative 1: Status Quo (3 FTE)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D8371-28FA-5C67-7979-532CDD8A7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112" y="916802"/>
            <a:ext cx="6668536" cy="5941198"/>
          </a:xfrm>
        </p:spPr>
      </p:pic>
    </p:spTree>
    <p:extLst>
      <p:ext uri="{BB962C8B-B14F-4D97-AF65-F5344CB8AC3E}">
        <p14:creationId xmlns:p14="http://schemas.microsoft.com/office/powerpoint/2010/main" val="54382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2491-1C6B-D7CD-6477-1679BF65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Alternative 2: 4 FTE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066C39-8AAD-EFE4-ED02-CCAB13D26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997" y="911070"/>
            <a:ext cx="6838199" cy="5946929"/>
          </a:xfrm>
        </p:spPr>
      </p:pic>
    </p:spTree>
    <p:extLst>
      <p:ext uri="{BB962C8B-B14F-4D97-AF65-F5344CB8AC3E}">
        <p14:creationId xmlns:p14="http://schemas.microsoft.com/office/powerpoint/2010/main" val="134041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2056C-1959-0CF4-9C9E-3DFE9706E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1B41-FF19-B821-C2FE-DEBC5D38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Item 7: Final Workplan and Budget for Fiscal Year 2025-2026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7FA14-C252-8E19-08CA-63BF286C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9354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DD785D"/>
                </a:solidFill>
                <a:effectLst/>
                <a:latin typeface="CenturyGothic-Bold"/>
                <a:ea typeface="Calibri" panose="020F0502020204030204" pitchFamily="34" charset="0"/>
                <a:cs typeface="Times New Roman" panose="02020603050405020304" pitchFamily="18" charset="0"/>
              </a:rPr>
              <a:t>Staff Recommendation: </a:t>
            </a:r>
            <a:endParaRPr lang="en-US" sz="24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The Executive Officer recommends that the Commission adopt the staff-recommended Final Workplan and Budget for FY 2025-26 via adoption of Resolution 25-08 with any desired modifications and distribute it to LAFCO’s 44 funding agencies.</a:t>
            </a:r>
          </a:p>
          <a:p>
            <a:pPr marL="0" indent="0" algn="l">
              <a:buNone/>
            </a:pPr>
            <a:endParaRPr lang="en-US" sz="1800" b="1" dirty="0">
              <a:solidFill>
                <a:srgbClr val="DD785D"/>
              </a:solidFill>
              <a:latin typeface="CenturyGothic-Bold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400" b="1" dirty="0">
                <a:solidFill>
                  <a:srgbClr val="DD785D"/>
                </a:solidFill>
                <a:latin typeface="CenturyGothic-Bold"/>
                <a:cs typeface="Times New Roman" panose="02020603050405020304" pitchFamily="18" charset="0"/>
              </a:rPr>
              <a:t>Procedures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1) Receive an oral report from the Executive Officer.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2) Open the hearing and invite comments from the public.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3) Consider the proposed Final Workplan and Budget.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4) Adopt or adopt with modifications the Final Workplan and Budget, as set forth in proposed Resolution No. 25-08 (Attachment B to this report), via a roll-call vote.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ArialMT"/>
              </a:rPr>
              <a:t>5) Direct staff to distribute the Final Workplan and Budget to the local funding agencies.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9040438"/>
      </p:ext>
    </p:extLst>
  </p:cSld>
  <p:clrMapOvr>
    <a:masterClrMapping/>
  </p:clrMapOvr>
</p:sld>
</file>

<file path=ppt/theme/theme1.xml><?xml version="1.0" encoding="utf-8"?>
<a:theme xmlns:a="http://schemas.openxmlformats.org/drawingml/2006/main" name="LAFCO Theme PowerPoint Template">
  <a:themeElements>
    <a:clrScheme name="LAFCO Strategic Plan Colors">
      <a:dk1>
        <a:srgbClr val="003E5C"/>
      </a:dk1>
      <a:lt1>
        <a:srgbClr val="F3C4A1"/>
      </a:lt1>
      <a:dk2>
        <a:srgbClr val="003E5C"/>
      </a:dk2>
      <a:lt2>
        <a:srgbClr val="FFFFFF"/>
      </a:lt2>
      <a:accent1>
        <a:srgbClr val="E6802C"/>
      </a:accent1>
      <a:accent2>
        <a:srgbClr val="DD5B21"/>
      </a:accent2>
      <a:accent3>
        <a:srgbClr val="478170"/>
      </a:accent3>
      <a:accent4>
        <a:srgbClr val="003E5C"/>
      </a:accent4>
      <a:accent5>
        <a:srgbClr val="E6802C"/>
      </a:accent5>
      <a:accent6>
        <a:srgbClr val="CFE7E1"/>
      </a:accent6>
      <a:hlink>
        <a:srgbClr val="346C43"/>
      </a:hlink>
      <a:folHlink>
        <a:srgbClr val="F3C4A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8316A30-0A19-4A75-9213-20BF569AA0FA}" vid="{F361F6EC-A797-48D0-96B6-F15FDE0C9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385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ArialMT</vt:lpstr>
      <vt:lpstr>Calibri</vt:lpstr>
      <vt:lpstr>CenturyGothic-Bold</vt:lpstr>
      <vt:lpstr>LAFCO Theme PowerPoint Template</vt:lpstr>
      <vt:lpstr>PowerPoint Presentation</vt:lpstr>
      <vt:lpstr>Item 7: Final Workplan and Budget for Fiscal Year 2025-2026</vt:lpstr>
      <vt:lpstr>Proposed Final Budget – Staff Recommended</vt:lpstr>
      <vt:lpstr>Proposed Invoice to Top 5 Funding Agencies</vt:lpstr>
      <vt:lpstr>PowerPoint Presentation</vt:lpstr>
      <vt:lpstr>PowerPoint Presentation</vt:lpstr>
      <vt:lpstr>Alternative 1: Status Quo (3 FTE)</vt:lpstr>
      <vt:lpstr>Alternative 2: 4 FTE</vt:lpstr>
      <vt:lpstr>Item 7: Final Workplan and Budget for Fiscal Year 2025-2026</vt:lpstr>
      <vt:lpstr>Upcoming Meeting Items – July 9,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Engle</dc:creator>
  <cp:lastModifiedBy>Michelle McIntyre</cp:lastModifiedBy>
  <cp:revision>6</cp:revision>
  <dcterms:created xsi:type="dcterms:W3CDTF">2024-12-10T21:50:35Z</dcterms:created>
  <dcterms:modified xsi:type="dcterms:W3CDTF">2025-06-09T04:23:16Z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3a09c1d-2677-4244-b686-7b9b569b82e7_Enabled">
    <vt:lpwstr>true</vt:lpwstr>
  </property>
  <property fmtid="{D5CDD505-2E9C-101B-9397-08002B2CF9AE}" pid="3" name="MSIP_Label_33a09c1d-2677-4244-b686-7b9b569b82e7_SetDate">
    <vt:lpwstr>2024-12-10T21:49:12Z</vt:lpwstr>
  </property>
  <property fmtid="{D5CDD505-2E9C-101B-9397-08002B2CF9AE}" pid="4" name="MSIP_Label_33a09c1d-2677-4244-b686-7b9b569b82e7_Method">
    <vt:lpwstr>Privileged</vt:lpwstr>
  </property>
  <property fmtid="{D5CDD505-2E9C-101B-9397-08002B2CF9AE}" pid="5" name="MSIP_Label_33a09c1d-2677-4244-b686-7b9b569b82e7_Name">
    <vt:lpwstr>Personal</vt:lpwstr>
  </property>
  <property fmtid="{D5CDD505-2E9C-101B-9397-08002B2CF9AE}" pid="6" name="MSIP_Label_33a09c1d-2677-4244-b686-7b9b569b82e7_SiteId">
    <vt:lpwstr>0c67ea0c-1525-4bdc-a933-de879c40811d</vt:lpwstr>
  </property>
  <property fmtid="{D5CDD505-2E9C-101B-9397-08002B2CF9AE}" pid="7" name="MSIP_Label_33a09c1d-2677-4244-b686-7b9b569b82e7_ActionId">
    <vt:lpwstr>665ce2e9-e4df-4c3a-9ff2-ce1d09910236</vt:lpwstr>
  </property>
  <property fmtid="{D5CDD505-2E9C-101B-9397-08002B2CF9AE}" pid="8" name="MSIP_Label_33a09c1d-2677-4244-b686-7b9b569b82e7_ContentBits">
    <vt:lpwstr>0</vt:lpwstr>
  </property>
</Properties>
</file>