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
  </p:notesMasterIdLst>
  <p:sldIdLst>
    <p:sldId id="275" r:id="rId2"/>
    <p:sldId id="259" r:id="rId3"/>
    <p:sldId id="277" r:id="rId4"/>
    <p:sldId id="352" r:id="rId5"/>
    <p:sldId id="350" r:id="rId6"/>
    <p:sldId id="364" r:id="rId7"/>
    <p:sldId id="366" r:id="rId8"/>
    <p:sldId id="35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79E744-6468-0B15-3368-6E49A873B7BA}" name="Kassandra Gale" initials="KG" userId="S::kgale@rinconconsultants.com::a6673c6b-8cb8-4457-aa4e-186bac4712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5C"/>
    <a:srgbClr val="EC8C36"/>
    <a:srgbClr val="35734C"/>
    <a:srgbClr val="E5F8FF"/>
    <a:srgbClr val="7DB28E"/>
    <a:srgbClr val="A1BFD6"/>
    <a:srgbClr val="F9D3B4"/>
    <a:srgbClr val="C0EEFF"/>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showGuides="1">
      <p:cViewPr varScale="1">
        <p:scale>
          <a:sx n="96" d="100"/>
          <a:sy n="96" d="100"/>
        </p:scale>
        <p:origin x="108" y="210"/>
      </p:cViewPr>
      <p:guideLst>
        <p:guide orient="horz" pos="2184"/>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04130-AC98-4FE7-A9B5-076E4A390A8D}"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8591A-279E-444D-92BA-626AF8DA965C}" type="slidenum">
              <a:rPr lang="en-US" smtClean="0"/>
              <a:t>‹#›</a:t>
            </a:fld>
            <a:endParaRPr lang="en-US"/>
          </a:p>
        </p:txBody>
      </p:sp>
    </p:spTree>
    <p:extLst>
      <p:ext uri="{BB962C8B-B14F-4D97-AF65-F5344CB8AC3E}">
        <p14:creationId xmlns:p14="http://schemas.microsoft.com/office/powerpoint/2010/main" val="249150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Village 5A annexation to the City of Lincoln – LAFCO Project No. 2024-02</a:t>
            </a:r>
          </a:p>
          <a:p>
            <a:r>
              <a:rPr lang="en-US" dirty="0"/>
              <a:t>Approved on December 4, 2024. </a:t>
            </a:r>
          </a:p>
        </p:txBody>
      </p:sp>
      <p:sp>
        <p:nvSpPr>
          <p:cNvPr id="4" name="Slide Number Placeholder 3"/>
          <p:cNvSpPr>
            <a:spLocks noGrp="1"/>
          </p:cNvSpPr>
          <p:nvPr>
            <p:ph type="sldNum" sz="quarter" idx="5"/>
          </p:nvPr>
        </p:nvSpPr>
        <p:spPr/>
        <p:txBody>
          <a:bodyPr/>
          <a:lstStyle/>
          <a:p>
            <a:fld id="{E4AA9C92-352D-4A65-BD47-A2F44157A393}" type="slidenum">
              <a:rPr lang="en-US" smtClean="0"/>
              <a:t>5</a:t>
            </a:fld>
            <a:endParaRPr lang="en-US"/>
          </a:p>
        </p:txBody>
      </p:sp>
    </p:spTree>
    <p:extLst>
      <p:ext uri="{BB962C8B-B14F-4D97-AF65-F5344CB8AC3E}">
        <p14:creationId xmlns:p14="http://schemas.microsoft.com/office/powerpoint/2010/main" val="327175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A9C92-352D-4A65-BD47-A2F44157A393}" type="slidenum">
              <a:rPr lang="en-US" smtClean="0"/>
              <a:t>7</a:t>
            </a:fld>
            <a:endParaRPr lang="en-US"/>
          </a:p>
        </p:txBody>
      </p:sp>
    </p:spTree>
    <p:extLst>
      <p:ext uri="{BB962C8B-B14F-4D97-AF65-F5344CB8AC3E}">
        <p14:creationId xmlns:p14="http://schemas.microsoft.com/office/powerpoint/2010/main" val="61539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30-day reconsideration and 35-day challenge period for CEQA</a:t>
            </a:r>
            <a:endParaRPr lang="en-US" dirty="0"/>
          </a:p>
        </p:txBody>
      </p:sp>
      <p:sp>
        <p:nvSpPr>
          <p:cNvPr id="4" name="Slide Number Placeholder 3"/>
          <p:cNvSpPr>
            <a:spLocks noGrp="1"/>
          </p:cNvSpPr>
          <p:nvPr>
            <p:ph type="sldNum" sz="quarter" idx="5"/>
          </p:nvPr>
        </p:nvSpPr>
        <p:spPr/>
        <p:txBody>
          <a:bodyPr/>
          <a:lstStyle/>
          <a:p>
            <a:fld id="{E4AA9C92-352D-4A65-BD47-A2F44157A393}" type="slidenum">
              <a:rPr lang="en-US" smtClean="0"/>
              <a:t>8</a:t>
            </a:fld>
            <a:endParaRPr lang="en-US"/>
          </a:p>
        </p:txBody>
      </p:sp>
    </p:spTree>
    <p:extLst>
      <p:ext uri="{BB962C8B-B14F-4D97-AF65-F5344CB8AC3E}">
        <p14:creationId xmlns:p14="http://schemas.microsoft.com/office/powerpoint/2010/main" val="236222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35000" t="68000" r="65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8DBB-2355-3C5A-F658-FA26379CF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FA645-48CC-1566-1504-4B4E3A5F0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DBF189-2EBB-2CD9-B33B-11644BB15C9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E27B5072-6E19-030B-5122-864718BD8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E15FE-3B1D-DD52-DFCA-261151F201EB}"/>
              </a:ext>
            </a:extLst>
          </p:cNvPr>
          <p:cNvSpPr>
            <a:spLocks noGrp="1"/>
          </p:cNvSpPr>
          <p:nvPr>
            <p:ph type="sldNum" sz="quarter" idx="12"/>
          </p:nvPr>
        </p:nvSpPr>
        <p:spPr/>
        <p:txBody>
          <a:bodyPr/>
          <a:lstStyle/>
          <a:p>
            <a:fld id="{94FAA9AA-054E-495C-8621-87C4AB54FD40}" type="slidenum">
              <a:rPr lang="en-US" smtClean="0"/>
              <a:t>‹#›</a:t>
            </a:fld>
            <a:endParaRPr lang="en-US"/>
          </a:p>
        </p:txBody>
      </p:sp>
      <p:sp>
        <p:nvSpPr>
          <p:cNvPr id="7" name="Rectangle 6">
            <a:extLst>
              <a:ext uri="{FF2B5EF4-FFF2-40B4-BE49-F238E27FC236}">
                <a16:creationId xmlns:a16="http://schemas.microsoft.com/office/drawing/2014/main" id="{1160140A-8C37-3DF1-C8E5-ACEE2C140182}"/>
              </a:ext>
            </a:extLst>
          </p:cNvPr>
          <p:cNvSpPr/>
          <p:nvPr userDrawn="1"/>
        </p:nvSpPr>
        <p:spPr>
          <a:xfrm>
            <a:off x="11670707"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B931B6-A6F9-5DA1-2074-296D6997293E}"/>
              </a:ext>
            </a:extLst>
          </p:cNvPr>
          <p:cNvSpPr/>
          <p:nvPr userDrawn="1"/>
        </p:nvSpPr>
        <p:spPr>
          <a:xfrm>
            <a:off x="0"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216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9871-7AC2-35E8-36E6-602AB3BE6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C0D2BD-115F-CDF1-F915-4D7D297AC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F2E8150-2652-94F5-4EEB-2B9A79EF7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E513-7461-D68A-4938-A56344D257B9}"/>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6" name="Footer Placeholder 5">
            <a:extLst>
              <a:ext uri="{FF2B5EF4-FFF2-40B4-BE49-F238E27FC236}">
                <a16:creationId xmlns:a16="http://schemas.microsoft.com/office/drawing/2014/main" id="{975C43C4-8293-4F96-B647-56368EF67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46A31-4594-6BEF-9876-0B0AD6859ED9}"/>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91818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FB2C-EE29-B0BC-74B0-876E1F2F7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3C33F-E8F4-FC68-D21E-191CCF82EA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BF828-75C0-AF74-3EF8-7478A1EE36A0}"/>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70C5AEA5-EAFD-C849-031A-43810B932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4D08B-8B28-5F3E-9295-925B6E50FB56}"/>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102423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917B0-E6E3-91D5-F52C-0F1DC0E79E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899BD7-055A-B9D0-EFC2-58065F637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A3ADE-62A3-67F1-2085-2E86034A8F05}"/>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BA1C8C89-0FA2-9136-AFE8-1DB0D21D8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7E882-FE19-56A7-1F1C-2F127DC45197}"/>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371431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F63D-088D-A567-98E2-3E892F16D82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4EBC6BE-5669-629B-4EAE-34D06C0363FB}"/>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4" name="Footer Placeholder 3">
            <a:extLst>
              <a:ext uri="{FF2B5EF4-FFF2-40B4-BE49-F238E27FC236}">
                <a16:creationId xmlns:a16="http://schemas.microsoft.com/office/drawing/2014/main" id="{C20EBD62-82B9-98A0-8D95-005F226109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4793DB-22A0-FD51-8DCC-3E26C81FE357}"/>
              </a:ext>
            </a:extLst>
          </p:cNvPr>
          <p:cNvSpPr>
            <a:spLocks noGrp="1"/>
          </p:cNvSpPr>
          <p:nvPr>
            <p:ph type="sldNum" sz="quarter" idx="12"/>
          </p:nvPr>
        </p:nvSpPr>
        <p:spPr/>
        <p:txBody>
          <a:bodyPr/>
          <a:lstStyle/>
          <a:p>
            <a:fld id="{94FAA9AA-054E-495C-8621-87C4AB54FD40}" type="slidenum">
              <a:rPr lang="en-US" smtClean="0"/>
              <a:t>‹#›</a:t>
            </a:fld>
            <a:endParaRPr lang="en-US"/>
          </a:p>
        </p:txBody>
      </p:sp>
      <p:sp>
        <p:nvSpPr>
          <p:cNvPr id="6" name="Rectangle 5">
            <a:extLst>
              <a:ext uri="{FF2B5EF4-FFF2-40B4-BE49-F238E27FC236}">
                <a16:creationId xmlns:a16="http://schemas.microsoft.com/office/drawing/2014/main" id="{8968601D-983A-D17C-E889-45D44A35AE12}"/>
              </a:ext>
            </a:extLst>
          </p:cNvPr>
          <p:cNvSpPr/>
          <p:nvPr userDrawn="1"/>
        </p:nvSpPr>
        <p:spPr>
          <a:xfrm>
            <a:off x="0" y="0"/>
            <a:ext cx="352425" cy="6858000"/>
          </a:xfrm>
          <a:prstGeom prst="rect">
            <a:avLst/>
          </a:prstGeom>
          <a:solidFill>
            <a:srgbClr val="EC8C36"/>
          </a:solidFill>
          <a:ln>
            <a:solidFill>
              <a:srgbClr val="EC8C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A001D9-0F7C-E6D4-6D28-B2D15616AA6C}"/>
              </a:ext>
            </a:extLst>
          </p:cNvPr>
          <p:cNvSpPr/>
          <p:nvPr userDrawn="1"/>
        </p:nvSpPr>
        <p:spPr>
          <a:xfrm>
            <a:off x="11840308" y="0"/>
            <a:ext cx="352425" cy="6858000"/>
          </a:xfrm>
          <a:prstGeom prst="rect">
            <a:avLst/>
          </a:prstGeom>
          <a:solidFill>
            <a:srgbClr val="EC8C36"/>
          </a:solidFill>
          <a:ln>
            <a:solidFill>
              <a:srgbClr val="EC8C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097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l="35000" t="68000" r="65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8DBB-2355-3C5A-F658-FA26379CF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FA645-48CC-1566-1504-4B4E3A5F0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DBF189-2EBB-2CD9-B33B-11644BB15C9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E27B5072-6E19-030B-5122-864718BD8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E15FE-3B1D-DD52-DFCA-261151F201EB}"/>
              </a:ext>
            </a:extLst>
          </p:cNvPr>
          <p:cNvSpPr>
            <a:spLocks noGrp="1"/>
          </p:cNvSpPr>
          <p:nvPr>
            <p:ph type="sldNum" sz="quarter" idx="12"/>
          </p:nvPr>
        </p:nvSpPr>
        <p:spPr/>
        <p:txBody>
          <a:bodyPr/>
          <a:lstStyle/>
          <a:p>
            <a:fld id="{94FAA9AA-054E-495C-8621-87C4AB54FD40}" type="slidenum">
              <a:rPr lang="en-US" smtClean="0"/>
              <a:t>‹#›</a:t>
            </a:fld>
            <a:endParaRPr lang="en-US"/>
          </a:p>
        </p:txBody>
      </p:sp>
      <p:sp>
        <p:nvSpPr>
          <p:cNvPr id="7" name="Rectangle 6">
            <a:extLst>
              <a:ext uri="{FF2B5EF4-FFF2-40B4-BE49-F238E27FC236}">
                <a16:creationId xmlns:a16="http://schemas.microsoft.com/office/drawing/2014/main" id="{1160140A-8C37-3DF1-C8E5-ACEE2C140182}"/>
              </a:ext>
            </a:extLst>
          </p:cNvPr>
          <p:cNvSpPr/>
          <p:nvPr userDrawn="1"/>
        </p:nvSpPr>
        <p:spPr>
          <a:xfrm>
            <a:off x="11670707"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B931B6-A6F9-5DA1-2074-296D6997293E}"/>
              </a:ext>
            </a:extLst>
          </p:cNvPr>
          <p:cNvSpPr/>
          <p:nvPr userDrawn="1"/>
        </p:nvSpPr>
        <p:spPr>
          <a:xfrm>
            <a:off x="0"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50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88DD-AF38-197C-3845-F767B385DC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D83CB-69B8-3903-6CD3-B452857806B8}"/>
              </a:ext>
            </a:extLst>
          </p:cNvPr>
          <p:cNvSpPr>
            <a:spLocks noGrp="1"/>
          </p:cNvSpPr>
          <p:nvPr>
            <p:ph idx="1"/>
          </p:nvPr>
        </p:nvSpPr>
        <p:spPr>
          <a:xfrm>
            <a:off x="838200" y="169068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2B95B1-F5AB-FFCB-35AB-D1286C5C6A4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D48561CF-317E-9F84-8DA8-BD9A6D894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EA178-5E56-7BEA-F008-F2675ED529DD}"/>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374463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8790-2137-1F69-0BE1-82D4015B94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258742-8183-F9DF-0486-58912C9222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92946A-FDA9-9CBE-4351-B6AD1C38C198}"/>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98923AB2-FFB9-295E-710E-8E8411DB4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23B3F-40CE-849F-4A87-C5FE9E248DED}"/>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99830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8BE5-2AE5-08A4-97E6-5345B8A4904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13AE11-BDD4-64F0-B1B8-5D368ED16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FB265-DC3B-209C-0146-F4C61DF9A1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8D85BC-2EB4-265C-BAC4-26C7B65AE8F9}"/>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6" name="Footer Placeholder 5">
            <a:extLst>
              <a:ext uri="{FF2B5EF4-FFF2-40B4-BE49-F238E27FC236}">
                <a16:creationId xmlns:a16="http://schemas.microsoft.com/office/drawing/2014/main" id="{EC550BB5-04CD-0230-959D-60CC567FA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8344C-6A6D-22B5-DDF3-006B2314AABF}"/>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01797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3FB3-BB67-7F7F-59E5-E4057EA62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781B83-AFB1-3C44-BAAF-27CFB310C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7FBC4-13BB-F944-35D2-6C397D9D22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BD129-0AD7-22A1-385B-4712C9B74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6AE76-B546-C911-4D82-F0BEF0B81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47D15-F180-4F30-191D-AA8A976EBC77}"/>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8" name="Footer Placeholder 7">
            <a:extLst>
              <a:ext uri="{FF2B5EF4-FFF2-40B4-BE49-F238E27FC236}">
                <a16:creationId xmlns:a16="http://schemas.microsoft.com/office/drawing/2014/main" id="{9A6FF4C5-D926-23A8-C25E-48078558B8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C189E0-9286-3E56-2412-EECE7DB84FAB}"/>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39805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66EF-8D47-4F95-3B7D-DE0C52915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75FB3F-AB83-9EC9-51AC-5B127DDF422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4" name="Footer Placeholder 3">
            <a:extLst>
              <a:ext uri="{FF2B5EF4-FFF2-40B4-BE49-F238E27FC236}">
                <a16:creationId xmlns:a16="http://schemas.microsoft.com/office/drawing/2014/main" id="{20F0FFE2-1650-2669-965C-E0E449E25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44471-E605-F3FC-4902-1402C0F1F632}"/>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179714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4295C4-DBFD-458F-D22C-F73C22E64B29}"/>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3" name="Footer Placeholder 2">
            <a:extLst>
              <a:ext uri="{FF2B5EF4-FFF2-40B4-BE49-F238E27FC236}">
                <a16:creationId xmlns:a16="http://schemas.microsoft.com/office/drawing/2014/main" id="{A5169FBA-9E4C-EA76-246F-C57854905E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8A59A8-49AD-1AC5-071C-0B58ED4BF803}"/>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83567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E3A7-8ECB-5F99-E985-00FCEE903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4A4A1C-FAF2-DC88-91D1-EC1AA8E2B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5487E9-91D3-A376-0EF0-BE23A9E7A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D1A6E2-3B22-1355-D6FB-0C96C0C4727D}"/>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6" name="Footer Placeholder 5">
            <a:extLst>
              <a:ext uri="{FF2B5EF4-FFF2-40B4-BE49-F238E27FC236}">
                <a16:creationId xmlns:a16="http://schemas.microsoft.com/office/drawing/2014/main" id="{E888953C-6CE6-1F8A-4BC7-36A494E3E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9D23F-E3C2-CBDB-A7A0-D59D8EDA1E18}"/>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1489776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09817-A779-2E92-63AE-AA02FE141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EDDBB0-06E8-9E6E-00A4-E8BEE31EE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1963B-9F6F-964F-C33F-0EBC3DDD9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E3369352-FDB3-A264-6A4A-9F3DA66C0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941D29-BB74-CF87-3F7D-D46699361D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FAA9AA-054E-495C-8621-87C4AB54FD40}" type="slidenum">
              <a:rPr lang="en-US" smtClean="0"/>
              <a:t>‹#›</a:t>
            </a:fld>
            <a:endParaRPr lang="en-US"/>
          </a:p>
        </p:txBody>
      </p:sp>
      <p:sp>
        <p:nvSpPr>
          <p:cNvPr id="7" name="Rectangle 6">
            <a:extLst>
              <a:ext uri="{FF2B5EF4-FFF2-40B4-BE49-F238E27FC236}">
                <a16:creationId xmlns:a16="http://schemas.microsoft.com/office/drawing/2014/main" id="{09BAC6A9-178A-7574-A6EC-0B458A065997}"/>
              </a:ext>
            </a:extLst>
          </p:cNvPr>
          <p:cNvSpPr/>
          <p:nvPr userDrawn="1"/>
        </p:nvSpPr>
        <p:spPr>
          <a:xfrm>
            <a:off x="-3561"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DBA070-E2C9-58D8-3F60-82B48C75E48F}"/>
              </a:ext>
            </a:extLst>
          </p:cNvPr>
          <p:cNvSpPr/>
          <p:nvPr userDrawn="1"/>
        </p:nvSpPr>
        <p:spPr>
          <a:xfrm>
            <a:off x="11670707"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AABD875B-EA74-CB16-5FE6-CBF7FDCC5EFA}"/>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10225722" y="5286375"/>
            <a:ext cx="1128078" cy="890588"/>
          </a:xfrm>
          <a:prstGeom prst="rect">
            <a:avLst/>
          </a:prstGeom>
        </p:spPr>
      </p:pic>
    </p:spTree>
    <p:extLst>
      <p:ext uri="{BB962C8B-B14F-4D97-AF65-F5344CB8AC3E}">
        <p14:creationId xmlns:p14="http://schemas.microsoft.com/office/powerpoint/2010/main" val="1569979284"/>
      </p:ext>
    </p:extLst>
  </p:cSld>
  <p:clrMap bg1="lt1" tx1="dk1" bg2="lt2" tx2="dk2" accent1="accent1" accent2="accent2" accent3="accent3" accent4="accent4" accent5="accent5" accent6="accent6" hlink="hlink" folHlink="folHlink"/>
  <p:sldLayoutIdLst>
    <p:sldLayoutId id="2147483662" r:id="rId1"/>
    <p:sldLayoutId id="214748367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EE5B3A-0654-2D3B-D206-ABB02532D6D8}"/>
              </a:ext>
            </a:extLst>
          </p:cNvPr>
          <p:cNvSpPr>
            <a:spLocks noGrp="1"/>
          </p:cNvSpPr>
          <p:nvPr>
            <p:ph type="subTitle" idx="1"/>
          </p:nvPr>
        </p:nvSpPr>
        <p:spPr>
          <a:xfrm>
            <a:off x="1434988" y="4114842"/>
            <a:ext cx="9144000" cy="940276"/>
          </a:xfrm>
        </p:spPr>
        <p:txBody>
          <a:bodyPr>
            <a:normAutofit/>
          </a:bodyPr>
          <a:lstStyle/>
          <a:p>
            <a:r>
              <a:rPr lang="en-US" sz="6000" dirty="0">
                <a:solidFill>
                  <a:schemeClr val="bg2"/>
                </a:solidFill>
              </a:rPr>
              <a:t>July 9, 2025</a:t>
            </a:r>
          </a:p>
        </p:txBody>
      </p:sp>
      <p:pic>
        <p:nvPicPr>
          <p:cNvPr id="4" name="Picture 3" descr="A sign with oranges and a person skiing&#10;&#10;Description automatically generated">
            <a:extLst>
              <a:ext uri="{FF2B5EF4-FFF2-40B4-BE49-F238E27FC236}">
                <a16:creationId xmlns:a16="http://schemas.microsoft.com/office/drawing/2014/main" id="{E36E1407-DFAD-1649-865A-9F2B461AA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82" y="177800"/>
            <a:ext cx="4601188" cy="3632517"/>
          </a:xfrm>
          <a:prstGeom prst="rect">
            <a:avLst/>
          </a:prstGeom>
        </p:spPr>
      </p:pic>
      <p:sp>
        <p:nvSpPr>
          <p:cNvPr id="5" name="Subtitle 2">
            <a:extLst>
              <a:ext uri="{FF2B5EF4-FFF2-40B4-BE49-F238E27FC236}">
                <a16:creationId xmlns:a16="http://schemas.microsoft.com/office/drawing/2014/main" id="{1EBEA847-3139-52EA-E7A6-8163667CF60B}"/>
              </a:ext>
            </a:extLst>
          </p:cNvPr>
          <p:cNvSpPr txBox="1">
            <a:spLocks/>
          </p:cNvSpPr>
          <p:nvPr/>
        </p:nvSpPr>
        <p:spPr>
          <a:xfrm>
            <a:off x="1343025" y="5242960"/>
            <a:ext cx="9070848" cy="6869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000" dirty="0">
              <a:solidFill>
                <a:schemeClr val="bg2"/>
              </a:solidFill>
            </a:endParaRPr>
          </a:p>
        </p:txBody>
      </p:sp>
    </p:spTree>
    <p:extLst>
      <p:ext uri="{BB962C8B-B14F-4D97-AF65-F5344CB8AC3E}">
        <p14:creationId xmlns:p14="http://schemas.microsoft.com/office/powerpoint/2010/main" val="410858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908E4EF0-E6FB-860B-EDCF-C3AD3CF85C2B}"/>
              </a:ext>
            </a:extLst>
          </p:cNvPr>
          <p:cNvSpPr>
            <a:spLocks noGrp="1"/>
          </p:cNvSpPr>
          <p:nvPr>
            <p:ph type="ctrTitle"/>
          </p:nvPr>
        </p:nvSpPr>
        <p:spPr>
          <a:xfrm>
            <a:off x="1363340" y="506137"/>
            <a:ext cx="9144000" cy="2387600"/>
          </a:xfrm>
        </p:spPr>
        <p:txBody>
          <a:bodyPr vert="horz" lIns="91440" tIns="45720" rIns="91440" bIns="45720" rtlCol="0" anchor="b">
            <a:normAutofit/>
          </a:bodyPr>
          <a:lstStyle/>
          <a:p>
            <a:r>
              <a:rPr lang="en-US" kern="1200" dirty="0"/>
              <a:t>Placer LAFCO Has a new Website!</a:t>
            </a:r>
          </a:p>
        </p:txBody>
      </p:sp>
      <p:sp>
        <p:nvSpPr>
          <p:cNvPr id="3" name="Text Placeholder 2">
            <a:extLst>
              <a:ext uri="{FF2B5EF4-FFF2-40B4-BE49-F238E27FC236}">
                <a16:creationId xmlns:a16="http://schemas.microsoft.com/office/drawing/2014/main" id="{F3D6D042-66D1-8260-2EA8-FFBACD110FF2}"/>
              </a:ext>
            </a:extLst>
          </p:cNvPr>
          <p:cNvSpPr>
            <a:spLocks noGrp="1"/>
          </p:cNvSpPr>
          <p:nvPr>
            <p:ph type="subTitle" idx="1"/>
          </p:nvPr>
        </p:nvSpPr>
        <p:spPr>
          <a:xfrm>
            <a:off x="1256270" y="3539760"/>
            <a:ext cx="9679459" cy="1655762"/>
          </a:xfrm>
        </p:spPr>
        <p:txBody>
          <a:bodyPr>
            <a:normAutofit fontScale="77500" lnSpcReduction="20000"/>
          </a:bodyPr>
          <a:lstStyle/>
          <a:p>
            <a:endParaRPr lang="en-US" dirty="0"/>
          </a:p>
          <a:p>
            <a:r>
              <a:rPr lang="en-US" sz="6600" b="1" dirty="0"/>
              <a:t>https://www.placerlafcoca.gov/</a:t>
            </a:r>
          </a:p>
        </p:txBody>
      </p:sp>
    </p:spTree>
    <p:extLst>
      <p:ext uri="{BB962C8B-B14F-4D97-AF65-F5344CB8AC3E}">
        <p14:creationId xmlns:p14="http://schemas.microsoft.com/office/powerpoint/2010/main" val="90853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763E4646-5CBA-F04A-320E-F4DE0CB8A1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563"/>
            <a:ext cx="12192000" cy="6492875"/>
          </a:xfrm>
          <a:prstGeom prst="rect">
            <a:avLst/>
          </a:prstGeom>
        </p:spPr>
      </p:pic>
    </p:spTree>
    <p:extLst>
      <p:ext uri="{BB962C8B-B14F-4D97-AF65-F5344CB8AC3E}">
        <p14:creationId xmlns:p14="http://schemas.microsoft.com/office/powerpoint/2010/main" val="281983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FEBB0-E63C-CC8A-A282-AB28347E5A67}"/>
              </a:ext>
            </a:extLst>
          </p:cNvPr>
          <p:cNvSpPr>
            <a:spLocks noGrp="1"/>
          </p:cNvSpPr>
          <p:nvPr>
            <p:ph type="title"/>
          </p:nvPr>
        </p:nvSpPr>
        <p:spPr/>
        <p:txBody>
          <a:bodyPr>
            <a:normAutofit fontScale="90000"/>
          </a:bodyPr>
          <a:lstStyle/>
          <a:p>
            <a:r>
              <a:rPr lang="en-US" dirty="0"/>
              <a:t>Item 7: LAFCO Project No. 2023-02 SUD-B-NEQ Remnant Parcels Annexation to the City of Lincoln</a:t>
            </a:r>
          </a:p>
        </p:txBody>
      </p:sp>
      <p:sp>
        <p:nvSpPr>
          <p:cNvPr id="4" name="Content Placeholder 3">
            <a:extLst>
              <a:ext uri="{FF2B5EF4-FFF2-40B4-BE49-F238E27FC236}">
                <a16:creationId xmlns:a16="http://schemas.microsoft.com/office/drawing/2014/main" id="{6590F5A6-782B-B71B-1706-6B0004658D49}"/>
              </a:ext>
            </a:extLst>
          </p:cNvPr>
          <p:cNvSpPr>
            <a:spLocks noGrp="1"/>
          </p:cNvSpPr>
          <p:nvPr>
            <p:ph idx="1"/>
          </p:nvPr>
        </p:nvSpPr>
        <p:spPr>
          <a:xfrm>
            <a:off x="838200" y="1690688"/>
            <a:ext cx="10232571" cy="4351338"/>
          </a:xfrm>
        </p:spPr>
        <p:txBody>
          <a:bodyPr/>
          <a:lstStyle/>
          <a:p>
            <a:pPr marL="0" indent="0">
              <a:buNone/>
            </a:pPr>
            <a:r>
              <a:rPr lang="en-US" b="1" dirty="0">
                <a:solidFill>
                  <a:srgbClr val="E7802C"/>
                </a:solidFill>
              </a:rPr>
              <a:t>Summary</a:t>
            </a:r>
          </a:p>
          <a:p>
            <a:pPr marL="0" indent="0">
              <a:buNone/>
            </a:pPr>
            <a:r>
              <a:rPr lang="en-US" sz="2400" dirty="0"/>
              <a:t>This project proposes to annex approximately 25.5 acres of unincorporated territory to the City of Lincoln and concurrently detach the territory from the Placer County County Service Area 28.</a:t>
            </a:r>
          </a:p>
          <a:p>
            <a:pPr marL="0" indent="0">
              <a:buNone/>
            </a:pPr>
            <a:r>
              <a:rPr lang="en-US" sz="2400" dirty="0"/>
              <a:t>Approval of this annexation will fulfill the Commission’s condition of approval of the Special Use District-Area B Northeast Quadrant (SUD-B NEQ) annexation as part of LAFCO Resolution No. 23-02. No development is proposed with this annexation.</a:t>
            </a:r>
          </a:p>
        </p:txBody>
      </p:sp>
    </p:spTree>
    <p:extLst>
      <p:ext uri="{BB962C8B-B14F-4D97-AF65-F5344CB8AC3E}">
        <p14:creationId xmlns:p14="http://schemas.microsoft.com/office/powerpoint/2010/main" val="143805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9F4E6D-476C-91DC-F13D-813D42990A20}"/>
              </a:ext>
            </a:extLst>
          </p:cNvPr>
          <p:cNvSpPr>
            <a:spLocks noGrp="1"/>
          </p:cNvSpPr>
          <p:nvPr>
            <p:ph type="title"/>
          </p:nvPr>
        </p:nvSpPr>
        <p:spPr>
          <a:xfrm>
            <a:off x="740228" y="239486"/>
            <a:ext cx="3840126" cy="1981200"/>
          </a:xfrm>
        </p:spPr>
        <p:txBody>
          <a:bodyPr/>
          <a:lstStyle/>
          <a:p>
            <a:r>
              <a:rPr lang="en-US" dirty="0"/>
              <a:t>Item 7: LAFCO Project No. 2023-02</a:t>
            </a:r>
          </a:p>
        </p:txBody>
      </p:sp>
      <p:pic>
        <p:nvPicPr>
          <p:cNvPr id="5" name="Content Placeholder 4">
            <a:extLst>
              <a:ext uri="{FF2B5EF4-FFF2-40B4-BE49-F238E27FC236}">
                <a16:creationId xmlns:a16="http://schemas.microsoft.com/office/drawing/2014/main" id="{6868F741-CD1F-6E37-383E-09B9F7AAF34C}"/>
              </a:ext>
            </a:extLst>
          </p:cNvPr>
          <p:cNvPicPr>
            <a:picLocks noGrp="1" noChangeAspect="1"/>
          </p:cNvPicPr>
          <p:nvPr>
            <p:ph idx="1"/>
          </p:nvPr>
        </p:nvPicPr>
        <p:blipFill>
          <a:blip r:embed="rId3"/>
          <a:stretch>
            <a:fillRect/>
          </a:stretch>
        </p:blipFill>
        <p:spPr>
          <a:xfrm>
            <a:off x="4822372" y="161585"/>
            <a:ext cx="6629400" cy="6534830"/>
          </a:xfrm>
          <a:prstGeom prst="rect">
            <a:avLst/>
          </a:prstGeom>
        </p:spPr>
      </p:pic>
      <p:sp>
        <p:nvSpPr>
          <p:cNvPr id="6" name="TextBox 5">
            <a:extLst>
              <a:ext uri="{FF2B5EF4-FFF2-40B4-BE49-F238E27FC236}">
                <a16:creationId xmlns:a16="http://schemas.microsoft.com/office/drawing/2014/main" id="{992FF757-0DD6-8D49-5B4E-A9848425FBA3}"/>
              </a:ext>
            </a:extLst>
          </p:cNvPr>
          <p:cNvSpPr txBox="1"/>
          <p:nvPr/>
        </p:nvSpPr>
        <p:spPr>
          <a:xfrm>
            <a:off x="849086" y="3013501"/>
            <a:ext cx="3167743" cy="954107"/>
          </a:xfrm>
          <a:prstGeom prst="rect">
            <a:avLst/>
          </a:prstGeom>
          <a:noFill/>
        </p:spPr>
        <p:txBody>
          <a:bodyPr wrap="square" rtlCol="0">
            <a:spAutoFit/>
          </a:bodyPr>
          <a:lstStyle/>
          <a:p>
            <a:r>
              <a:rPr lang="en-US" sz="2800" b="1" dirty="0">
                <a:solidFill>
                  <a:srgbClr val="EC8C36"/>
                </a:solidFill>
              </a:rPr>
              <a:t>Village 5A Island B Parcels Map</a:t>
            </a:r>
          </a:p>
        </p:txBody>
      </p:sp>
    </p:spTree>
    <p:extLst>
      <p:ext uri="{BB962C8B-B14F-4D97-AF65-F5344CB8AC3E}">
        <p14:creationId xmlns:p14="http://schemas.microsoft.com/office/powerpoint/2010/main" val="467533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A8B39AC-3415-AFC2-04D8-FC06494965CC}"/>
              </a:ext>
            </a:extLst>
          </p:cNvPr>
          <p:cNvSpPr>
            <a:spLocks noGrp="1"/>
          </p:cNvSpPr>
          <p:nvPr>
            <p:ph type="title"/>
          </p:nvPr>
        </p:nvSpPr>
        <p:spPr>
          <a:xfrm>
            <a:off x="838200" y="148691"/>
            <a:ext cx="10515600" cy="1325563"/>
          </a:xfrm>
        </p:spPr>
        <p:txBody>
          <a:bodyPr/>
          <a:lstStyle/>
          <a:p>
            <a:r>
              <a:rPr lang="en-US" dirty="0"/>
              <a:t>Item 7: LAFCO Project No. 2023-02</a:t>
            </a:r>
            <a:br>
              <a:rPr lang="en-US" dirty="0"/>
            </a:br>
            <a:r>
              <a:rPr lang="en-US" sz="2800" b="1" dirty="0">
                <a:solidFill>
                  <a:srgbClr val="EC8C36"/>
                </a:solidFill>
              </a:rPr>
              <a:t>Attachment A – Exhibit 1</a:t>
            </a:r>
            <a:endParaRPr lang="en-US" sz="1800" b="1" dirty="0">
              <a:solidFill>
                <a:srgbClr val="EC8C36"/>
              </a:solidFill>
            </a:endParaRPr>
          </a:p>
        </p:txBody>
      </p:sp>
      <p:pic>
        <p:nvPicPr>
          <p:cNvPr id="8" name="Content Placeholder 7">
            <a:extLst>
              <a:ext uri="{FF2B5EF4-FFF2-40B4-BE49-F238E27FC236}">
                <a16:creationId xmlns:a16="http://schemas.microsoft.com/office/drawing/2014/main" id="{417BEA4E-AE5A-F9B4-BE03-67BE82CB3E60}"/>
              </a:ext>
            </a:extLst>
          </p:cNvPr>
          <p:cNvPicPr>
            <a:picLocks noGrp="1" noChangeAspect="1"/>
          </p:cNvPicPr>
          <p:nvPr>
            <p:ph sz="half" idx="1"/>
          </p:nvPr>
        </p:nvPicPr>
        <p:blipFill>
          <a:blip r:embed="rId2"/>
          <a:srcRect t="4350" b="12196"/>
          <a:stretch>
            <a:fillRect/>
          </a:stretch>
        </p:blipFill>
        <p:spPr>
          <a:xfrm>
            <a:off x="881616" y="1254008"/>
            <a:ext cx="10428767" cy="5455301"/>
          </a:xfrm>
          <a:prstGeom prst="rect">
            <a:avLst/>
          </a:prstGeom>
          <a:ln>
            <a:solidFill>
              <a:schemeClr val="tx1"/>
            </a:solidFill>
          </a:ln>
        </p:spPr>
      </p:pic>
    </p:spTree>
    <p:extLst>
      <p:ext uri="{BB962C8B-B14F-4D97-AF65-F5344CB8AC3E}">
        <p14:creationId xmlns:p14="http://schemas.microsoft.com/office/powerpoint/2010/main" val="2639820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99BB9-2A4D-89FB-35ED-06E932E81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E17E3-A106-7536-00CD-D3D3AA7E22AA}"/>
              </a:ext>
            </a:extLst>
          </p:cNvPr>
          <p:cNvSpPr>
            <a:spLocks noGrp="1"/>
          </p:cNvSpPr>
          <p:nvPr>
            <p:ph type="title"/>
          </p:nvPr>
        </p:nvSpPr>
        <p:spPr>
          <a:xfrm>
            <a:off x="838200" y="153192"/>
            <a:ext cx="10515600" cy="1325563"/>
          </a:xfrm>
        </p:spPr>
        <p:txBody>
          <a:bodyPr>
            <a:normAutofit/>
          </a:bodyPr>
          <a:lstStyle/>
          <a:p>
            <a:r>
              <a:rPr lang="en-US" dirty="0"/>
              <a:t>Item 7: LAFCO Project No. 2023-02</a:t>
            </a:r>
          </a:p>
        </p:txBody>
      </p:sp>
      <p:sp>
        <p:nvSpPr>
          <p:cNvPr id="3" name="Content Placeholder 2">
            <a:extLst>
              <a:ext uri="{FF2B5EF4-FFF2-40B4-BE49-F238E27FC236}">
                <a16:creationId xmlns:a16="http://schemas.microsoft.com/office/drawing/2014/main" id="{3ECEC103-9B2B-F699-A893-B32391FED62C}"/>
              </a:ext>
            </a:extLst>
          </p:cNvPr>
          <p:cNvSpPr>
            <a:spLocks noGrp="1"/>
          </p:cNvSpPr>
          <p:nvPr>
            <p:ph idx="1"/>
          </p:nvPr>
        </p:nvSpPr>
        <p:spPr>
          <a:xfrm>
            <a:off x="838200" y="1478755"/>
            <a:ext cx="9935424" cy="4351338"/>
          </a:xfrm>
        </p:spPr>
        <p:txBody>
          <a:bodyPr>
            <a:normAutofit/>
          </a:bodyPr>
          <a:lstStyle/>
          <a:p>
            <a:pPr marL="0" indent="0">
              <a:buNone/>
            </a:pPr>
            <a:r>
              <a:rPr lang="en-US" b="1" dirty="0">
                <a:solidFill>
                  <a:srgbClr val="DD785D"/>
                </a:solidFill>
                <a:effectLst/>
                <a:latin typeface="CenturyGothic-Bold"/>
                <a:ea typeface="Calibri" panose="020F0502020204030204" pitchFamily="34" charset="0"/>
                <a:cs typeface="Times New Roman" panose="02020603050405020304" pitchFamily="18" charset="0"/>
              </a:rPr>
              <a:t>Conducting Authority Proceedings (Protest Hearing)</a:t>
            </a:r>
            <a:endParaRPr lang="en-US"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US" sz="2400" i="1" u="sng" dirty="0"/>
              <a:t>Option to Waive Protest Hearing </a:t>
            </a:r>
          </a:p>
          <a:p>
            <a:pPr marL="0" indent="0">
              <a:buNone/>
            </a:pPr>
            <a:r>
              <a:rPr lang="en-US" sz="2400" dirty="0"/>
              <a:t>Pursuant to GC section 56663, any owner of land within the affected territory or any registered voter residing within the affected territory may submit written opposition to the proposal at any time before the conclusion of the public hearing on the proposal. </a:t>
            </a:r>
          </a:p>
          <a:p>
            <a:pPr marL="0" indent="0">
              <a:buNone/>
            </a:pPr>
            <a:r>
              <a:rPr lang="en-US" sz="2400" dirty="0"/>
              <a:t>Staff have received two comment letters in opposition to this annexation (Attachment H). </a:t>
            </a:r>
          </a:p>
          <a:p>
            <a:pPr marL="0" indent="0">
              <a:buNone/>
            </a:pPr>
            <a:r>
              <a:rPr lang="en-US" sz="2400" dirty="0"/>
              <a:t>No written opposition has been received from a landowner or registered voter residing within the affected territory as of the start of this hearing.</a:t>
            </a:r>
            <a:endParaRPr lang="en-US" sz="2400" b="0" i="0" u="none" strike="noStrike" baseline="0" dirty="0">
              <a:latin typeface="ArialMT"/>
            </a:endParaRPr>
          </a:p>
        </p:txBody>
      </p:sp>
    </p:spTree>
    <p:extLst>
      <p:ext uri="{BB962C8B-B14F-4D97-AF65-F5344CB8AC3E}">
        <p14:creationId xmlns:p14="http://schemas.microsoft.com/office/powerpoint/2010/main" val="414541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2056C-1959-0CF4-9C9E-3DFE9706E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F01B41-FF19-B821-C2FE-DEBC5D38570A}"/>
              </a:ext>
            </a:extLst>
          </p:cNvPr>
          <p:cNvSpPr>
            <a:spLocks noGrp="1"/>
          </p:cNvSpPr>
          <p:nvPr>
            <p:ph type="title"/>
          </p:nvPr>
        </p:nvSpPr>
        <p:spPr>
          <a:xfrm>
            <a:off x="838200" y="50687"/>
            <a:ext cx="10515600" cy="1325563"/>
          </a:xfrm>
        </p:spPr>
        <p:txBody>
          <a:bodyPr>
            <a:normAutofit/>
          </a:bodyPr>
          <a:lstStyle/>
          <a:p>
            <a:r>
              <a:rPr lang="en-US" dirty="0"/>
              <a:t>Item 7: LAFCO Project No. 2023-02</a:t>
            </a:r>
          </a:p>
        </p:txBody>
      </p:sp>
      <p:sp>
        <p:nvSpPr>
          <p:cNvPr id="3" name="Content Placeholder 2">
            <a:extLst>
              <a:ext uri="{FF2B5EF4-FFF2-40B4-BE49-F238E27FC236}">
                <a16:creationId xmlns:a16="http://schemas.microsoft.com/office/drawing/2014/main" id="{4057FA14-C252-8E19-08CA-63BF286C7553}"/>
              </a:ext>
            </a:extLst>
          </p:cNvPr>
          <p:cNvSpPr>
            <a:spLocks noGrp="1"/>
          </p:cNvSpPr>
          <p:nvPr>
            <p:ph idx="1"/>
          </p:nvPr>
        </p:nvSpPr>
        <p:spPr>
          <a:xfrm>
            <a:off x="838200" y="1233487"/>
            <a:ext cx="9935424" cy="5573826"/>
          </a:xfrm>
        </p:spPr>
        <p:txBody>
          <a:bodyPr>
            <a:normAutofit/>
          </a:bodyPr>
          <a:lstStyle/>
          <a:p>
            <a:pPr marL="0" indent="0">
              <a:buNone/>
            </a:pPr>
            <a:r>
              <a:rPr lang="en-US" b="1" dirty="0">
                <a:solidFill>
                  <a:srgbClr val="DD785D"/>
                </a:solidFill>
                <a:effectLst/>
                <a:latin typeface="CenturyGothic-Bold"/>
                <a:ea typeface="Calibri" panose="020F0502020204030204" pitchFamily="34" charset="0"/>
                <a:cs typeface="Times New Roman" panose="02020603050405020304" pitchFamily="18" charset="0"/>
              </a:rPr>
              <a:t>Staff Recommendation: </a:t>
            </a:r>
            <a:endParaRPr lang="en-US"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US" sz="2000" dirty="0"/>
              <a:t>The Executive Officer recommends that the Commission adopt the proposed change of organization via the adoption of the proposed LAFCO Resolution No. 25-09 and waive the conducting authority proceedings (protest hearing).</a:t>
            </a:r>
          </a:p>
          <a:p>
            <a:pPr marL="0" indent="0">
              <a:buNone/>
            </a:pPr>
            <a:r>
              <a:rPr lang="en-US" sz="2000" i="1" u="sng" dirty="0"/>
              <a:t>Alternative for Consideration</a:t>
            </a:r>
          </a:p>
          <a:p>
            <a:pPr marL="0" indent="0">
              <a:buNone/>
            </a:pPr>
            <a:r>
              <a:rPr lang="en-US" sz="2000" dirty="0"/>
              <a:t>Continue the item and request additional information from staff as needed.</a:t>
            </a:r>
          </a:p>
          <a:p>
            <a:pPr marL="0" indent="0" algn="l">
              <a:buNone/>
            </a:pPr>
            <a:r>
              <a:rPr lang="en-US" b="1" dirty="0">
                <a:solidFill>
                  <a:srgbClr val="DD785D"/>
                </a:solidFill>
                <a:latin typeface="CenturyGothic-Bold"/>
                <a:cs typeface="Times New Roman" panose="02020603050405020304" pitchFamily="18" charset="0"/>
              </a:rPr>
              <a:t>Procedures</a:t>
            </a:r>
            <a:endParaRPr lang="en-US" sz="2400" b="1" dirty="0">
              <a:solidFill>
                <a:srgbClr val="DD785D"/>
              </a:solidFill>
              <a:latin typeface="CenturyGothic-Bold"/>
              <a:cs typeface="Times New Roman" panose="02020603050405020304" pitchFamily="18" charset="0"/>
            </a:endParaRPr>
          </a:p>
          <a:p>
            <a:pPr marL="0" indent="0" algn="l">
              <a:buNone/>
            </a:pPr>
            <a:r>
              <a:rPr lang="en-US" sz="1800" b="0" i="0" u="none" strike="noStrike" baseline="0" dirty="0">
                <a:latin typeface="ArialMT"/>
              </a:rPr>
              <a:t>1) Receive an oral report from staff.</a:t>
            </a:r>
          </a:p>
          <a:p>
            <a:pPr marL="0" indent="0" algn="l">
              <a:buNone/>
            </a:pPr>
            <a:r>
              <a:rPr lang="en-US" sz="1800" b="0" i="0" u="none" strike="noStrike" baseline="0" dirty="0">
                <a:latin typeface="ArialMT"/>
              </a:rPr>
              <a:t>2) Open the hearing and invite comments from the public.</a:t>
            </a:r>
          </a:p>
          <a:p>
            <a:pPr marL="0" indent="0" algn="l">
              <a:buNone/>
            </a:pPr>
            <a:r>
              <a:rPr lang="en-US" sz="1800" b="0" i="0" u="none" strike="noStrike" baseline="0" dirty="0">
                <a:latin typeface="ArialMT"/>
              </a:rPr>
              <a:t>3) Consider the proposed LAFCO Project No. 2023-02</a:t>
            </a:r>
          </a:p>
          <a:p>
            <a:pPr marL="0" indent="0" algn="l">
              <a:buNone/>
            </a:pPr>
            <a:r>
              <a:rPr lang="en-US" sz="1800" b="0" i="0" u="none" strike="noStrike" baseline="0" dirty="0">
                <a:latin typeface="ArialMT"/>
              </a:rPr>
              <a:t>4) Adopt or adopt with modifications Resolution No. 25-09.</a:t>
            </a:r>
          </a:p>
          <a:p>
            <a:pPr marL="0" indent="0">
              <a:buNone/>
            </a:pPr>
            <a:r>
              <a:rPr lang="en-US" sz="1800" b="0" i="0" u="none" strike="noStrike" baseline="0" dirty="0">
                <a:latin typeface="ArialMT"/>
              </a:rPr>
              <a:t>5) Direct staff to file the Notice of Exemption (NOE) as the responsible agency and sign the Certificate of Completion once all conditions of approval have been met.</a:t>
            </a:r>
            <a:endParaRPr lang="en-US" sz="1800" dirty="0"/>
          </a:p>
        </p:txBody>
      </p:sp>
    </p:spTree>
    <p:extLst>
      <p:ext uri="{BB962C8B-B14F-4D97-AF65-F5344CB8AC3E}">
        <p14:creationId xmlns:p14="http://schemas.microsoft.com/office/powerpoint/2010/main" val="1779040438"/>
      </p:ext>
    </p:extLst>
  </p:cSld>
  <p:clrMapOvr>
    <a:masterClrMapping/>
  </p:clrMapOvr>
</p:sld>
</file>

<file path=ppt/theme/theme1.xml><?xml version="1.0" encoding="utf-8"?>
<a:theme xmlns:a="http://schemas.openxmlformats.org/drawingml/2006/main" name="LAFCO Theme PowerPoint Template">
  <a:themeElements>
    <a:clrScheme name="LAFCO Strategic Plan Colors">
      <a:dk1>
        <a:srgbClr val="003E5C"/>
      </a:dk1>
      <a:lt1>
        <a:srgbClr val="F3C4A1"/>
      </a:lt1>
      <a:dk2>
        <a:srgbClr val="003E5C"/>
      </a:dk2>
      <a:lt2>
        <a:srgbClr val="FFFFFF"/>
      </a:lt2>
      <a:accent1>
        <a:srgbClr val="E6802C"/>
      </a:accent1>
      <a:accent2>
        <a:srgbClr val="DD5B21"/>
      </a:accent2>
      <a:accent3>
        <a:srgbClr val="478170"/>
      </a:accent3>
      <a:accent4>
        <a:srgbClr val="003E5C"/>
      </a:accent4>
      <a:accent5>
        <a:srgbClr val="E6802C"/>
      </a:accent5>
      <a:accent6>
        <a:srgbClr val="CFE7E1"/>
      </a:accent6>
      <a:hlink>
        <a:srgbClr val="346C43"/>
      </a:hlink>
      <a:folHlink>
        <a:srgbClr val="F3C4A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8316A30-0A19-4A75-9213-20BF569AA0FA}" vid="{F361F6EC-A797-48D0-96B6-F15FDE0C9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104</TotalTime>
  <Words>408</Words>
  <Application>Microsoft Office PowerPoint</Application>
  <PresentationFormat>Widescreen</PresentationFormat>
  <Paragraphs>34</Paragraphs>
  <Slides>8</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ArialMT</vt:lpstr>
      <vt:lpstr>CenturyGothic-Bold</vt:lpstr>
      <vt:lpstr>LAFCO Theme PowerPoint Template</vt:lpstr>
      <vt:lpstr>PowerPoint Presentation</vt:lpstr>
      <vt:lpstr>Placer LAFCO Has a new Website!</vt:lpstr>
      <vt:lpstr>PowerPoint Presentation</vt:lpstr>
      <vt:lpstr>Item 7: LAFCO Project No. 2023-02 SUD-B-NEQ Remnant Parcels Annexation to the City of Lincoln</vt:lpstr>
      <vt:lpstr>Item 7: LAFCO Project No. 2023-02</vt:lpstr>
      <vt:lpstr>Item 7: LAFCO Project No. 2023-02 Attachment A – Exhibit 1</vt:lpstr>
      <vt:lpstr>Item 7: LAFCO Project No. 2023-02</vt:lpstr>
      <vt:lpstr>Item 7: LAFCO Project No. 2023-02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Engle</dc:creator>
  <cp:lastModifiedBy>Amy Engle</cp:lastModifiedBy>
  <cp:revision>7</cp:revision>
  <dcterms:created xsi:type="dcterms:W3CDTF">2024-12-10T21:50:35Z</dcterms:created>
  <dcterms:modified xsi:type="dcterms:W3CDTF">2025-07-28T18:50:29Z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3a09c1d-2677-4244-b686-7b9b569b82e7_Enabled">
    <vt:lpwstr>true</vt:lpwstr>
  </property>
  <property fmtid="{D5CDD505-2E9C-101B-9397-08002B2CF9AE}" pid="3" name="MSIP_Label_33a09c1d-2677-4244-b686-7b9b569b82e7_SetDate">
    <vt:lpwstr>2024-12-10T21:49:12Z</vt:lpwstr>
  </property>
  <property fmtid="{D5CDD505-2E9C-101B-9397-08002B2CF9AE}" pid="4" name="MSIP_Label_33a09c1d-2677-4244-b686-7b9b569b82e7_Method">
    <vt:lpwstr>Privileged</vt:lpwstr>
  </property>
  <property fmtid="{D5CDD505-2E9C-101B-9397-08002B2CF9AE}" pid="5" name="MSIP_Label_33a09c1d-2677-4244-b686-7b9b569b82e7_Name">
    <vt:lpwstr>Personal</vt:lpwstr>
  </property>
  <property fmtid="{D5CDD505-2E9C-101B-9397-08002B2CF9AE}" pid="6" name="MSIP_Label_33a09c1d-2677-4244-b686-7b9b569b82e7_SiteId">
    <vt:lpwstr>0c67ea0c-1525-4bdc-a933-de879c40811d</vt:lpwstr>
  </property>
  <property fmtid="{D5CDD505-2E9C-101B-9397-08002B2CF9AE}" pid="7" name="MSIP_Label_33a09c1d-2677-4244-b686-7b9b569b82e7_ActionId">
    <vt:lpwstr>665ce2e9-e4df-4c3a-9ff2-ce1d09910236</vt:lpwstr>
  </property>
  <property fmtid="{D5CDD505-2E9C-101B-9397-08002B2CF9AE}" pid="8" name="MSIP_Label_33a09c1d-2677-4244-b686-7b9b569b82e7_ContentBits">
    <vt:lpwstr>0</vt:lpwstr>
  </property>
</Properties>
</file>